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4683" r:id="rId2"/>
  </p:sldMasterIdLst>
  <p:notesMasterIdLst>
    <p:notesMasterId r:id="rId47"/>
  </p:notesMasterIdLst>
  <p:sldIdLst>
    <p:sldId id="256" r:id="rId3"/>
    <p:sldId id="257" r:id="rId4"/>
    <p:sldId id="258" r:id="rId5"/>
    <p:sldId id="290" r:id="rId6"/>
    <p:sldId id="259" r:id="rId7"/>
    <p:sldId id="260" r:id="rId8"/>
    <p:sldId id="301" r:id="rId9"/>
    <p:sldId id="261" r:id="rId10"/>
    <p:sldId id="302" r:id="rId11"/>
    <p:sldId id="262" r:id="rId12"/>
    <p:sldId id="263" r:id="rId13"/>
    <p:sldId id="264" r:id="rId14"/>
    <p:sldId id="276" r:id="rId15"/>
    <p:sldId id="291" r:id="rId16"/>
    <p:sldId id="277" r:id="rId17"/>
    <p:sldId id="278" r:id="rId18"/>
    <p:sldId id="303" r:id="rId19"/>
    <p:sldId id="279" r:id="rId20"/>
    <p:sldId id="280" r:id="rId21"/>
    <p:sldId id="281" r:id="rId22"/>
    <p:sldId id="282" r:id="rId23"/>
    <p:sldId id="265" r:id="rId24"/>
    <p:sldId id="266" r:id="rId25"/>
    <p:sldId id="284" r:id="rId26"/>
    <p:sldId id="267" r:id="rId27"/>
    <p:sldId id="283" r:id="rId28"/>
    <p:sldId id="275" r:id="rId29"/>
    <p:sldId id="270" r:id="rId30"/>
    <p:sldId id="271" r:id="rId31"/>
    <p:sldId id="272" r:id="rId32"/>
    <p:sldId id="273" r:id="rId33"/>
    <p:sldId id="274" r:id="rId34"/>
    <p:sldId id="300" r:id="rId35"/>
    <p:sldId id="285" r:id="rId36"/>
    <p:sldId id="292" r:id="rId37"/>
    <p:sldId id="293" r:id="rId38"/>
    <p:sldId id="294" r:id="rId39"/>
    <p:sldId id="295" r:id="rId40"/>
    <p:sldId id="296" r:id="rId41"/>
    <p:sldId id="286" r:id="rId42"/>
    <p:sldId id="287" r:id="rId43"/>
    <p:sldId id="297" r:id="rId44"/>
    <p:sldId id="299" r:id="rId45"/>
    <p:sldId id="298" r:id="rId4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9T20:00:17.034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1 24575,'13'1'0,"-1"1"0,0 0 0,0 1 0,0 1 0,0 0 0,22 11 0,-16-8 0,30 10 0,129 21 0,-141-32 0,-24-5 0,0 1 0,1 1 0,-1 0 0,0 0 0,0 1 0,13 7 0,1 4-1365,-4-2-5461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9T20:00:0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9T20:00:07.237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sv-SE" dirty="0"/>
          </a:p>
        </p:txBody>
      </p:sp>
      <p:sp>
        <p:nvSpPr>
          <p:cNvPr id="39939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sv-SE" dirty="0"/>
          </a:p>
        </p:txBody>
      </p:sp>
      <p:sp>
        <p:nvSpPr>
          <p:cNvPr id="39940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sv-SE" dirty="0"/>
          </a:p>
        </p:txBody>
      </p:sp>
      <p:sp>
        <p:nvSpPr>
          <p:cNvPr id="3994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68813" cy="315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3925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noProof="0"/>
          </a:p>
        </p:txBody>
      </p:sp>
    </p:spTree>
    <p:extLst>
      <p:ext uri="{BB962C8B-B14F-4D97-AF65-F5344CB8AC3E}">
        <p14:creationId xmlns:p14="http://schemas.microsoft.com/office/powerpoint/2010/main" val="3345123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17988" cy="31623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37100" cy="35099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2116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0275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sv-SE" dirty="0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E68B90-FA0C-F048-92BE-3F0455D9BD14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10806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F9935-4D03-4845-914A-C022D4E4FAFA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41330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4638" y="1604963"/>
            <a:ext cx="2055812" cy="4519612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5038" cy="451961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1C926B-CAD5-9D40-B1CE-57745904A799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44596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28738" y="1295400"/>
            <a:ext cx="6486525" cy="315277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>
            <a:outerShdw blurRad="63500" sx="100500" sy="1005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9E21BF1-985D-DC40-9C91-3AD133582FE3}" type="datetime1">
              <a:rPr lang="en-US"/>
              <a:pPr/>
              <a:t>11/10/2025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68069-48F7-1248-B0DA-2CB995B99E7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27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33CBA-AA74-1E4B-95E6-7C4238419820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759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bild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dirty="0"/>
              <a:t>Dra bilden till platshållaren eller klicka på ikonen för att lägga till den</a:t>
            </a:r>
            <a:endParaRPr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100206D-DDFA-0842-93FB-67E5271AEE79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244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15BD4F6-77CA-C045-BE64-59B8E8F28EF7}" type="datetime1">
              <a:rPr lang="en-US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FA8B9-7526-C94B-8CAB-25623F08E10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86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F1F82-F5CD-A14E-B1B7-B6509038BD02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917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A6F6F-900B-6A49-ACCB-6C9481C3C397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820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72494-D541-2248-9F6C-92AF58B49607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361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0327A-07DE-1045-A5CE-0BBEC541546C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445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A3BDA-9D01-3340-9489-D0BA25821117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63717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CE45C-580D-C24E-8CDE-DCA4E6DC6BF6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104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dirty="0"/>
              <a:t>Dra bilden till platshållaren eller klicka på ikonen för att lägga till den</a:t>
            </a:r>
            <a:endParaRPr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81EF8-EBAF-9C44-AE57-F84FCE996CAC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399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A174E-3E9B-8E41-8CBE-8B16EAAC1905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227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523A2-44EE-224D-B37E-C13B15B1682B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662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2562" cy="1138237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79870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393015-1BA3-0A4D-9005-47EE97341701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09818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5E120-BEFD-E540-B1FD-018C11AAA9CD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57207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3E0076-7149-3B46-86F0-143B05899649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150222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267D1-2A66-6842-A3FE-97CE44FBB77B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84841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B843B-6C00-1645-8129-B2865F84F977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97579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916EB-0E6E-814C-97E1-0008CF7F5802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5309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CB2D3-0BD6-FA4B-AD5C-C65E8A9B7F24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72440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989138"/>
            <a:ext cx="776605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Klicka för att redigera rubriktextens format</a:t>
            </a:r>
          </a:p>
        </p:txBody>
      </p:sp>
      <p:sp>
        <p:nvSpPr>
          <p:cNvPr id="1027" name="Freeform 2"/>
          <p:cNvSpPr>
            <a:spLocks noChangeArrowheads="1"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89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defRPr>
            </a:lvl1pPr>
          </a:lstStyle>
          <a:p>
            <a:fld id="{C47D13BC-1E1A-684C-B393-E6681277BE25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1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Klicka för att redigera dispositionstextens format</a:t>
            </a:r>
          </a:p>
          <a:p>
            <a:pPr lvl="1"/>
            <a:r>
              <a:rPr lang="en-GB"/>
              <a:t>Andra dispositionsnivån</a:t>
            </a:r>
          </a:p>
          <a:p>
            <a:pPr lvl="2"/>
            <a:r>
              <a:rPr lang="en-GB"/>
              <a:t>Tredje dispositionsnivån</a:t>
            </a:r>
          </a:p>
          <a:p>
            <a:pPr lvl="3"/>
            <a:r>
              <a:rPr lang="en-GB"/>
              <a:t>Fjärde dispositionsnivån</a:t>
            </a:r>
          </a:p>
          <a:p>
            <a:pPr lvl="4"/>
            <a:r>
              <a:rPr lang="en-GB"/>
              <a:t>Femte dispositionsnivån</a:t>
            </a:r>
          </a:p>
          <a:p>
            <a:pPr lvl="4"/>
            <a:r>
              <a:rPr lang="en-GB"/>
              <a:t>Sjätte dispositionsnivån</a:t>
            </a:r>
          </a:p>
          <a:p>
            <a:pPr lvl="4"/>
            <a:r>
              <a:rPr lang="en-GB"/>
              <a:t>Sjunde dispositionsnivån</a:t>
            </a:r>
          </a:p>
          <a:p>
            <a:pPr lvl="4"/>
            <a:r>
              <a:rPr lang="en-GB"/>
              <a:t>Åttonde dispositionsnivån</a:t>
            </a:r>
          </a:p>
          <a:p>
            <a:pPr lvl="4"/>
            <a:r>
              <a:rPr lang="en-GB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7" r:id="rId1"/>
    <p:sldLayoutId id="2147484728" r:id="rId2"/>
    <p:sldLayoutId id="2147484729" r:id="rId3"/>
    <p:sldLayoutId id="2147484730" r:id="rId4"/>
    <p:sldLayoutId id="2147484731" r:id="rId5"/>
    <p:sldLayoutId id="2147484732" r:id="rId6"/>
    <p:sldLayoutId id="2147484733" r:id="rId7"/>
    <p:sldLayoutId id="2147484734" r:id="rId8"/>
    <p:sldLayoutId id="2147484735" r:id="rId9"/>
    <p:sldLayoutId id="2147484736" r:id="rId10"/>
    <p:sldLayoutId id="214748473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Microsoft YaHei" charset="0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  <a:cs typeface="Microsoft Ya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Microsoft YaHei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Microsoft YaHei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Microsoft YaHei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Microsoft YaHei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Microsoft YaHei" charset="0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 typeface="Times New Roman" charset="0"/>
              <a:buNone/>
              <a:defRPr sz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Font typeface="Times New Roman" charset="0"/>
              <a:buNone/>
              <a:defRPr sz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600"/>
            </a:lvl1pPr>
          </a:lstStyle>
          <a:p>
            <a:fld id="{503DC6B9-1215-FE4C-95B5-E045F5F0DFD6}" type="slidenum">
              <a:rPr lang="sv-SE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8" r:id="rId1"/>
    <p:sldLayoutId id="2147484738" r:id="rId2"/>
    <p:sldLayoutId id="2147484739" r:id="rId3"/>
    <p:sldLayoutId id="2147484749" r:id="rId4"/>
    <p:sldLayoutId id="2147484740" r:id="rId5"/>
    <p:sldLayoutId id="2147484741" r:id="rId6"/>
    <p:sldLayoutId id="2147484742" r:id="rId7"/>
    <p:sldLayoutId id="2147484743" r:id="rId8"/>
    <p:sldLayoutId id="2147484744" r:id="rId9"/>
    <p:sldLayoutId id="2147484745" r:id="rId10"/>
    <p:sldLayoutId id="2147484746" r:id="rId11"/>
    <p:sldLayoutId id="2147484747" r:id="rId12"/>
    <p:sldLayoutId id="214748475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84" charset="0"/>
          <a:ea typeface="MS PGothic" pitchFamily="34" charset="-128"/>
        </a:defRPr>
      </a:lvl9pPr>
    </p:titleStyle>
    <p:bodyStyle>
      <a:lvl1pPr marL="349250" indent="-349250" algn="l" rtl="0" eaLnBrk="0" fontAlgn="base" hangingPunct="0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sz="2400" kern="1200">
          <a:solidFill>
            <a:srgbClr val="595959"/>
          </a:solidFill>
          <a:latin typeface="+mn-lt"/>
          <a:ea typeface="MS PGothic" pitchFamily="34" charset="-128"/>
          <a:cs typeface="MS PGothic" charset="0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0"/>
        <a:buChar char=""/>
        <a:defRPr sz="2200" kern="1200">
          <a:solidFill>
            <a:srgbClr val="595959"/>
          </a:solidFill>
          <a:latin typeface="+mn-lt"/>
          <a:ea typeface="MS PGothic" pitchFamily="34" charset="-128"/>
          <a:cs typeface="MS PGothic" charset="0"/>
        </a:defRPr>
      </a:lvl2pPr>
      <a:lvl3pPr marL="96837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sz="2000" kern="1200">
          <a:solidFill>
            <a:srgbClr val="595959"/>
          </a:solidFill>
          <a:latin typeface="+mn-lt"/>
          <a:ea typeface="MS PGothic" pitchFamily="34" charset="-128"/>
          <a:cs typeface="MS PGothic" charset="0"/>
        </a:defRPr>
      </a:lvl3pPr>
      <a:lvl4pPr marL="1263650" indent="-295275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0"/>
        <a:buChar char=""/>
        <a:defRPr kern="1200">
          <a:solidFill>
            <a:srgbClr val="595959"/>
          </a:solidFill>
          <a:latin typeface="+mn-lt"/>
          <a:ea typeface="MS PGothic" pitchFamily="34" charset="-128"/>
          <a:cs typeface="MS PGothic" charset="0"/>
        </a:defRPr>
      </a:lvl4pPr>
      <a:lvl5pPr marL="154622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kern="1200">
          <a:solidFill>
            <a:srgbClr val="595959"/>
          </a:solidFill>
          <a:latin typeface="+mn-lt"/>
          <a:ea typeface="MS PGothic" pitchFamily="34" charset="-128"/>
          <a:cs typeface="MS PGothic" charset="0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997075"/>
            <a:ext cx="7772400" cy="1431925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00"/>
                </a:solidFill>
                <a:latin typeface="Century Gothic" charset="0"/>
                <a:ea typeface="MS PGothic" charset="0"/>
              </a:rPr>
              <a:t>Neuropsykiatri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258888" y="3789363"/>
            <a:ext cx="6400800" cy="1752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0" indent="0" algn="ctr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Sandra Mulaomerovic</a:t>
            </a:r>
          </a:p>
          <a:p>
            <a:pPr marL="0" indent="0" algn="ctr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ö</a:t>
            </a:r>
            <a:r>
              <a:rPr lang="sv-SE" b="1" dirty="0" smtClean="0">
                <a:solidFill>
                  <a:srgbClr val="000090"/>
                </a:solidFill>
                <a:latin typeface="Century Gothic" charset="0"/>
                <a:ea typeface="MS PGothic" charset="0"/>
              </a:rPr>
              <a:t>verläkare </a:t>
            </a: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i psykiatri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Pennanteckning 3">
                <a:extLst>
                  <a:ext uri="{FF2B5EF4-FFF2-40B4-BE49-F238E27FC236}">
                    <a16:creationId xmlns:a16="http://schemas.microsoft.com/office/drawing/2014/main" id="{14278505-AE0B-B961-0B10-4D87E6A5E94B}"/>
                  </a:ext>
                </a:extLst>
              </p14:cNvPr>
              <p14:cNvContentPartPr/>
              <p14:nvPr/>
            </p14:nvContentPartPr>
            <p14:xfrm>
              <a:off x="3056168" y="4458802"/>
              <a:ext cx="191880" cy="56160"/>
            </p14:xfrm>
          </p:contentPart>
        </mc:Choice>
        <mc:Fallback xmlns="">
          <p:pic>
            <p:nvPicPr>
              <p:cNvPr id="4" name="Pennanteckning 3">
                <a:extLst>
                  <a:ext uri="{FF2B5EF4-FFF2-40B4-BE49-F238E27FC236}">
                    <a16:creationId xmlns:a16="http://schemas.microsoft.com/office/drawing/2014/main" id="{14278505-AE0B-B961-0B10-4D87E6A5E9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50048" y="4452682"/>
                <a:ext cx="204120" cy="6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6" name="Grupp 5">
            <a:extLst>
              <a:ext uri="{FF2B5EF4-FFF2-40B4-BE49-F238E27FC236}">
                <a16:creationId xmlns:a16="http://schemas.microsoft.com/office/drawing/2014/main" id="{4B472DAD-FDFA-0DF4-E154-4E8C68C04636}"/>
              </a:ext>
            </a:extLst>
          </p:cNvPr>
          <p:cNvGrpSpPr/>
          <p:nvPr/>
        </p:nvGrpSpPr>
        <p:grpSpPr>
          <a:xfrm>
            <a:off x="3093608" y="4371322"/>
            <a:ext cx="75600" cy="138240"/>
            <a:chOff x="3093608" y="4371322"/>
            <a:chExt cx="75600" cy="138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" name="Pennanteckning 1">
                  <a:extLst>
                    <a:ext uri="{FF2B5EF4-FFF2-40B4-BE49-F238E27FC236}">
                      <a16:creationId xmlns:a16="http://schemas.microsoft.com/office/drawing/2014/main" id="{725970F8-13FC-3029-8CDB-CEA53FCAEEAB}"/>
                    </a:ext>
                  </a:extLst>
                </p14:cNvPr>
                <p14:cNvContentPartPr/>
                <p14:nvPr/>
              </p14:nvContentPartPr>
              <p14:xfrm>
                <a:off x="3168848" y="4371322"/>
                <a:ext cx="360" cy="360"/>
              </p14:xfrm>
            </p:contentPart>
          </mc:Choice>
          <mc:Fallback xmlns="">
            <p:pic>
              <p:nvPicPr>
                <p:cNvPr id="2" name="Pennanteckning 1">
                  <a:extLst>
                    <a:ext uri="{FF2B5EF4-FFF2-40B4-BE49-F238E27FC236}">
                      <a16:creationId xmlns:a16="http://schemas.microsoft.com/office/drawing/2014/main" id="{725970F8-13FC-3029-8CDB-CEA53FCAEEA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162728" y="4365202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3" name="Pennanteckning 2">
                  <a:extLst>
                    <a:ext uri="{FF2B5EF4-FFF2-40B4-BE49-F238E27FC236}">
                      <a16:creationId xmlns:a16="http://schemas.microsoft.com/office/drawing/2014/main" id="{B5DFC3F0-41D9-9E12-883F-78DB0CA1DF42}"/>
                    </a:ext>
                  </a:extLst>
                </p14:cNvPr>
                <p14:cNvContentPartPr/>
                <p14:nvPr/>
              </p14:nvContentPartPr>
              <p14:xfrm>
                <a:off x="3093608" y="4509202"/>
                <a:ext cx="360" cy="360"/>
              </p14:xfrm>
            </p:contentPart>
          </mc:Choice>
          <mc:Fallback xmlns="">
            <p:pic>
              <p:nvPicPr>
                <p:cNvPr id="3" name="Pennanteckning 2">
                  <a:extLst>
                    <a:ext uri="{FF2B5EF4-FFF2-40B4-BE49-F238E27FC236}">
                      <a16:creationId xmlns:a16="http://schemas.microsoft.com/office/drawing/2014/main" id="{B5DFC3F0-41D9-9E12-883F-78DB0CA1DF4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87488" y="4503082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ADHD 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Impulsivitet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Svårt med att varva ner, känner sig ofta stressad / rastlös</a:t>
            </a: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Har svårt att finna ”rätt aktivitetsnivå”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att behålla koncentrationen, dålig uthållighet i vissa aktiviteter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Minnesproblematik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ADHD 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att planera och organisera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tidsuppfattning, särskilt att beräkna tid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Humöret svänger snabbt upp och ner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att välja eller välja bort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Ojämn prestationsförmåga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ADHD 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Otålighet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Tröttnar snabbt på saker och ting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Problem med hunger och mättnadskänsla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Startar många projekt, svårt att avsluta de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Partiell remission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>
                <a:ea typeface="+mj-ea"/>
                <a:cs typeface="+mj-cs"/>
              </a:rPr>
              <a:t>ADHD</a:t>
            </a:r>
            <a:br>
              <a:rPr lang="sv-SE" dirty="0">
                <a:ea typeface="+mj-ea"/>
                <a:cs typeface="+mj-cs"/>
              </a:rPr>
            </a:br>
            <a:endParaRPr lang="sv-SE" dirty="0">
              <a:ea typeface="+mj-ea"/>
              <a:cs typeface="+mj-cs"/>
            </a:endParaRPr>
          </a:p>
        </p:txBody>
      </p:sp>
      <p:sp>
        <p:nvSpPr>
          <p:cNvPr id="1536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263" indent="0" eaLnBrk="1" hangingPunct="1">
              <a:buClrTx/>
              <a:buSzPct val="120000"/>
              <a:buNone/>
            </a:pPr>
            <a:r>
              <a:rPr lang="sv-SE" sz="3200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Resurser</a:t>
            </a: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11163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kreativitet</a:t>
            </a:r>
          </a:p>
          <a:p>
            <a:pPr marL="411163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intresserade och nyfikna</a:t>
            </a:r>
          </a:p>
          <a:p>
            <a:pPr marL="411163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drivande</a:t>
            </a:r>
          </a:p>
          <a:p>
            <a:pPr marL="411163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uppfinningsrika</a:t>
            </a:r>
          </a:p>
          <a:p>
            <a:pPr marL="411163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konstnärliga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ADHD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SAMSJUKLIGHET</a:t>
            </a:r>
          </a:p>
          <a:p>
            <a:r>
              <a:rPr lang="sv-SE" dirty="0"/>
              <a:t>Ångest</a:t>
            </a:r>
          </a:p>
          <a:p>
            <a:r>
              <a:rPr lang="sv-SE" dirty="0"/>
              <a:t>Depression</a:t>
            </a:r>
          </a:p>
          <a:p>
            <a:r>
              <a:rPr lang="sv-SE" dirty="0"/>
              <a:t>Utmattningssyndrom</a:t>
            </a:r>
          </a:p>
          <a:p>
            <a:r>
              <a:rPr lang="sv-SE" dirty="0"/>
              <a:t>Missbruk</a:t>
            </a:r>
          </a:p>
          <a:p>
            <a:r>
              <a:rPr lang="sv-SE" dirty="0"/>
              <a:t>Personlighetssyndrom</a:t>
            </a:r>
          </a:p>
          <a:p>
            <a:r>
              <a:rPr lang="sv-SE" dirty="0"/>
              <a:t>PTSD</a:t>
            </a:r>
          </a:p>
        </p:txBody>
      </p:sp>
    </p:spTree>
    <p:extLst>
      <p:ext uri="{BB962C8B-B14F-4D97-AF65-F5344CB8AC3E}">
        <p14:creationId xmlns:p14="http://schemas.microsoft.com/office/powerpoint/2010/main" val="332413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>
                <a:ea typeface="+mj-ea"/>
                <a:cs typeface="+mj-cs"/>
              </a:rPr>
              <a:t>BEHANDLING</a:t>
            </a:r>
            <a:br>
              <a:rPr lang="sv-SE" dirty="0">
                <a:ea typeface="+mj-ea"/>
                <a:cs typeface="+mj-cs"/>
              </a:rPr>
            </a:br>
            <a:endParaRPr lang="sv-SE" dirty="0">
              <a:ea typeface="+mj-ea"/>
              <a:cs typeface="+mj-cs"/>
            </a:endParaRPr>
          </a:p>
        </p:txBody>
      </p:sp>
      <p:sp>
        <p:nvSpPr>
          <p:cNvPr id="1638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Utredning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Farmakologisk behandling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Stödinsatser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Hjälpmedel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Pedagogisk hjälp/ psykoedukation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>
                <a:ea typeface="+mj-ea"/>
                <a:cs typeface="+mj-cs"/>
              </a:rPr>
              <a:t>Behandling</a:t>
            </a:r>
            <a:br>
              <a:rPr lang="sv-SE" dirty="0">
                <a:ea typeface="+mj-ea"/>
                <a:cs typeface="+mj-cs"/>
              </a:rPr>
            </a:br>
            <a:endParaRPr lang="sv-SE" dirty="0">
              <a:ea typeface="+mj-ea"/>
              <a:cs typeface="+mj-cs"/>
            </a:endParaRPr>
          </a:p>
        </p:txBody>
      </p:sp>
      <p:sp>
        <p:nvSpPr>
          <p:cNvPr id="1741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Tx/>
              <a:buSzPct val="120000"/>
              <a:buFont typeface="Wingdings" charset="2"/>
              <a:buChar char="§"/>
            </a:pPr>
            <a:r>
              <a:rPr lang="sv-SE" sz="22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Strattera (atomoxetin)</a:t>
            </a: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endParaRPr lang="sv-SE" sz="2200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r>
              <a:rPr lang="sv-SE" sz="2200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Centralstimulerande läkemedel</a:t>
            </a: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r>
              <a:rPr lang="sv-SE" sz="2200" i="1" u="sng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Metylfenidat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-"/>
            </a:pPr>
            <a:r>
              <a:rPr lang="sv-SE" sz="22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Concerta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-"/>
            </a:pPr>
            <a:r>
              <a:rPr lang="sv-SE" sz="22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Ritalin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-"/>
            </a:pPr>
            <a:r>
              <a:rPr lang="sv-SE" sz="22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Medikinet 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-"/>
            </a:pPr>
            <a:r>
              <a:rPr lang="sv-SE" sz="22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Equasme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8862F4-AA8E-93C4-7CDA-2A940282B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Behandling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09869B-2A92-83AB-D0AB-1AAC2EF97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Lisdexamfetamin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  <a:r>
              <a:rPr lang="sv-SE" dirty="0" err="1"/>
              <a:t>Elvanse</a:t>
            </a:r>
            <a:r>
              <a:rPr lang="sv-SE" dirty="0"/>
              <a:t> (verkar uppåt 13 timmar)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err="1"/>
              <a:t>Dexamfetmin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    </a:t>
            </a:r>
            <a:r>
              <a:rPr lang="sv-SE" dirty="0" err="1"/>
              <a:t>Attentin</a:t>
            </a:r>
            <a:r>
              <a:rPr lang="sv-SE" dirty="0"/>
              <a:t> (verkar ca 4 timmar)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Amfetamin</a:t>
            </a:r>
          </a:p>
          <a:p>
            <a:pPr marL="0" indent="0">
              <a:buNone/>
            </a:pPr>
            <a:r>
              <a:rPr lang="sv-SE" dirty="0"/>
              <a:t>    Metamina (licenspreparat)</a:t>
            </a:r>
          </a:p>
        </p:txBody>
      </p:sp>
    </p:spTree>
    <p:extLst>
      <p:ext uri="{BB962C8B-B14F-4D97-AF65-F5344CB8AC3E}">
        <p14:creationId xmlns:p14="http://schemas.microsoft.com/office/powerpoint/2010/main" val="41844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3600" dirty="0">
                <a:latin typeface="Century Gothic" charset="0"/>
                <a:ea typeface="MS PGothic" charset="0"/>
              </a:rPr>
              <a:t>Bemötande</a:t>
            </a:r>
            <a:br>
              <a:rPr lang="sv-SE" sz="3600" dirty="0">
                <a:latin typeface="Century Gothic" charset="0"/>
                <a:ea typeface="MS PGothic" charset="0"/>
              </a:rPr>
            </a:br>
            <a:endParaRPr lang="sv-SE" sz="3600" dirty="0">
              <a:latin typeface="Century Gothic" charset="0"/>
              <a:ea typeface="MS PGothic" charset="0"/>
            </a:endParaRPr>
          </a:p>
        </p:txBody>
      </p:sp>
      <p:sp>
        <p:nvSpPr>
          <p:cNvPr id="1945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Gör saker tillsammans, det hjälper personen att träna sig på att skapa fungerande rutiner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Tala om vilka konsekvenserna kan bli av det som personen tänker göra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Att ha ordning omkring sig minska risken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Fråga om man är varm/kall av sig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Viktigt med att äta regelbundet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3600" dirty="0">
                <a:latin typeface="Century Gothic" charset="0"/>
                <a:ea typeface="MS PGothic" charset="0"/>
              </a:rPr>
              <a:t>Bemötande</a:t>
            </a:r>
            <a:br>
              <a:rPr lang="sv-SE" sz="3600" dirty="0">
                <a:latin typeface="Century Gothic" charset="0"/>
                <a:ea typeface="MS PGothic" charset="0"/>
              </a:rPr>
            </a:br>
            <a:endParaRPr lang="sv-SE" sz="3600" dirty="0">
              <a:latin typeface="Century Gothic" charset="0"/>
              <a:ea typeface="MS PGothic" charset="0"/>
            </a:endParaRPr>
          </a:p>
        </p:txBody>
      </p:sp>
      <p:sp>
        <p:nvSpPr>
          <p:cNvPr id="2048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Om det behövs hjälp till med att hushålla med pengar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Skapa utmaningar i uppgiften, det ökar motivationen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Välj en sysselsättning där man kan växla mellan uppgifter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Tillåt fysisk aktivitet under tiden man lyssnar på eller memorerar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Diagnoser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ADHD </a:t>
            </a:r>
          </a:p>
          <a:p>
            <a:pPr marL="331788" indent="-331788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Autism</a:t>
            </a:r>
          </a:p>
          <a:p>
            <a:pPr marL="331788" indent="-331788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Tourettes syndrom</a:t>
            </a:r>
          </a:p>
          <a:p>
            <a:pPr marL="331788" indent="-331788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Arial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i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Funktionsnedsättning 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i="1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3600" dirty="0">
                <a:latin typeface="Century Gothic" charset="0"/>
                <a:ea typeface="MS PGothic" charset="0"/>
              </a:rPr>
              <a:t>Bemötande</a:t>
            </a:r>
            <a:br>
              <a:rPr lang="sv-SE" sz="3600" dirty="0">
                <a:latin typeface="Century Gothic" charset="0"/>
                <a:ea typeface="MS PGothic" charset="0"/>
              </a:rPr>
            </a:br>
            <a:endParaRPr lang="sv-SE" sz="3600" dirty="0">
              <a:latin typeface="Century Gothic" charset="0"/>
              <a:ea typeface="MS PGothic" charset="0"/>
            </a:endParaRPr>
          </a:p>
        </p:txBody>
      </p:sp>
      <p:sp>
        <p:nvSpPr>
          <p:cNvPr id="2150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Hjälp med att beräkna tid, handla, skapa rutiner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Ta bort störande ljud så gått det går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Få instruktioner i taget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Hjälp att hitta vad man är duktig på </a:t>
            </a:r>
          </a:p>
          <a:p>
            <a:pPr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Och att avgränsa sig, ”bromshjälp”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Century Gothic" charset="0"/>
                <a:ea typeface="MS PGothic" charset="0"/>
              </a:rPr>
              <a:t>AUTISM</a:t>
            </a:r>
            <a:r>
              <a:rPr lang="sv-SE" dirty="0">
                <a:latin typeface="Century Gothic" charset="0"/>
                <a:ea typeface="MS PGothic" charset="0"/>
              </a:rPr>
              <a:t/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2253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Hans Asperger</a:t>
            </a:r>
          </a:p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Lorna Wing</a:t>
            </a:r>
          </a:p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1992 togs i den 10:e upplagan av ICD</a:t>
            </a:r>
          </a:p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1994 togs i DSM-IV</a:t>
            </a:r>
          </a:p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DSM-V</a:t>
            </a:r>
          </a:p>
          <a:p>
            <a:pPr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Autismspektrumtillstånd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- lätt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- medelsvår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sz="2000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- svår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AUTISMSPEKTRUMTILLSTÅND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Tolkar det som sägs konkret och bokstavligt, vilket ofta leder till missförstånd</a:t>
            </a: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att automatisera och generalisera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Begränsningar att förstå mimik och   kroppsspråk</a:t>
            </a: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Rakt på sak, ärlig, säger ofta sanningen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AUTISMSPEKTRUMTILLSTÅND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att se saker i andras perspektiv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Förstår inte alltid sammanhang och mening i det man upplever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Logiskt tänkande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>AUTISMSPEKTRUMTILLSTÅND</a:t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2560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000090"/>
              </a:buClr>
              <a:buSzPct val="120000"/>
              <a:buNone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att planera och organisera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 med förändringar, att ställa om sig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Tendens att fastna i ett spår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Specialintresse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”</a:t>
            </a:r>
            <a:r>
              <a:rPr lang="sv-SE" altLang="ja-JP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Kännas rätt – tvång</a:t>
            </a: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”</a:t>
            </a:r>
            <a:endParaRPr lang="sv-SE" altLang="ja-JP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ubrik 1"/>
          <p:cNvSpPr>
            <a:spLocks noGrp="1"/>
          </p:cNvSpPr>
          <p:nvPr>
            <p:ph type="title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/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02163"/>
          </a:xfrm>
        </p:spPr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Vanligt med sömnstörningar, samt ljud/ljus- och stresskänslighet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Socialt umgänge på egna villkor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Lättare i kontakten med äldre eller yngre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God inlärningsförmåga ( inlärt beteende)</a:t>
            </a:r>
          </a:p>
          <a:p>
            <a:pPr eaLnBrk="1" hangingPunct="1">
              <a:spcBef>
                <a:spcPts val="800"/>
              </a:spcBef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>AUTISMSPEKTRUMTILLSTÅND</a:t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2765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9850" indent="0" eaLnBrk="1" hangingPunct="1">
              <a:buClrTx/>
              <a:buSzPct val="120000"/>
              <a:buNone/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BEHANDLING</a:t>
            </a:r>
          </a:p>
          <a:p>
            <a:pPr marL="412750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Pedagogiska samtal</a:t>
            </a:r>
          </a:p>
          <a:p>
            <a:pPr marL="412750" indent="-342900" eaLnBrk="1" hangingPunct="1">
              <a:buClrTx/>
              <a:buSzPct val="120000"/>
              <a:buFont typeface="Wingdings" charset="2"/>
              <a:buChar char="§"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12750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Praktisk hjälp- och stödinsatser</a:t>
            </a:r>
          </a:p>
          <a:p>
            <a:pPr marL="412750" indent="-342900" eaLnBrk="1" hangingPunct="1">
              <a:buClrTx/>
              <a:buSzPct val="120000"/>
              <a:buFont typeface="Wingdings" charset="2"/>
              <a:buChar char="§"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12750" indent="-342900" eaLnBrk="1" hangingPunct="1"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LSS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SAMSJUKLIGHET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4478338"/>
          </a:xfrm>
        </p:spPr>
        <p:txBody>
          <a:bodyPr/>
          <a:lstStyle/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Psykisk ohälsa</a:t>
            </a:r>
          </a:p>
          <a:p>
            <a:pPr marL="104775" indent="0" eaLnBrk="1" hangingPunct="1">
              <a:buClrTx/>
              <a:buSzPct val="120000"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Ångest</a:t>
            </a: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Depression</a:t>
            </a: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Psykos</a:t>
            </a: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Suicidrisk</a:t>
            </a: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Självskadebeteende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Bemötande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5149850"/>
          </a:xfrm>
        </p:spPr>
        <p:txBody>
          <a:bodyPr lIns="90000" tIns="46800" rIns="90000" bIns="46800"/>
          <a:lstStyle/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Normalbegåvade personer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Ojämn profil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Tydlig, konkret information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Upprepa, skriva ner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Be personen att bekräfta informationen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Tala om vad, varför , hur , när, hur länge ska man</a:t>
            </a:r>
          </a:p>
          <a:p>
            <a:pPr marL="104775" indent="0" eaLnBrk="1" hangingPunct="1">
              <a:buClr>
                <a:srgbClr val="000090"/>
              </a:buClr>
              <a:buSzPct val="120000"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göra något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5737" cy="1141412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Bemötande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4962" cy="4475163"/>
          </a:xfrm>
        </p:spPr>
        <p:txBody>
          <a:bodyPr/>
          <a:lstStyle/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</a:t>
            </a: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Svårigheter: 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att sätta ord på känslor                                                                 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att tolka tonfallet, kroppsspråket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att fortsätta om man blir avbruten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att uttrycka sig 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- risk för utbrott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Orsaker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424488"/>
          </a:xfrm>
        </p:spPr>
        <p:txBody>
          <a:bodyPr lIns="90000" tIns="46800" rIns="90000" bIns="46800"/>
          <a:lstStyle/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Wingdings 2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latin typeface="Century Gothic" charset="0"/>
                <a:ea typeface="MS PGothic" charset="0"/>
              </a:rPr>
              <a:t>	</a:t>
            </a: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Wingdings 2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Wingdings 2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</a:t>
            </a: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Ärftlighet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Neurobiologiska faktorer</a:t>
            </a: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Arial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- signalsubstanser</a:t>
            </a: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Arial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- exekutiva funktioner</a:t>
            </a: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Arial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- motorik </a:t>
            </a:r>
          </a:p>
          <a:p>
            <a:pPr marL="0" indent="0" eaLnBrk="1" hangingPunct="1">
              <a:spcBef>
                <a:spcPts val="800"/>
              </a:spcBef>
              <a:buClr>
                <a:srgbClr val="FFCC00"/>
              </a:buClr>
              <a:buSzPct val="120000"/>
              <a:buFont typeface="Arial" charset="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- automatisering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Bemötande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4478338"/>
          </a:xfrm>
        </p:spPr>
        <p:txBody>
          <a:bodyPr/>
          <a:lstStyle/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Mindre grupper / få personer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Pauser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Mat/dryck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Varmt/kallt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Lugn avskalad miljö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Dämpad belysning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Bemötande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4895850"/>
          </a:xfrm>
        </p:spPr>
        <p:txBody>
          <a:bodyPr/>
          <a:lstStyle/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Känslig för beröring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Känslig för material, tål inte åtsittande kläder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Känslig för lukt, smak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Känslig för färger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Tvång och rutiner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Fotografiskt minne, detaljsinne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Felaktig minnesbild (ansiktsblindhet)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Bemötande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4478338"/>
          </a:xfrm>
        </p:spPr>
        <p:txBody>
          <a:bodyPr/>
          <a:lstStyle/>
          <a:p>
            <a:pPr marL="104775" indent="0" eaLnBrk="1" hangingPunct="1">
              <a:buClr>
                <a:srgbClr val="000090"/>
              </a:buClr>
              <a:buSzPct val="120000"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Bokstavlig tolkning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Stereotypt beteende, labyrint känsla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Rigiditet 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Ångerkänslor?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Hatkänslor?</a:t>
            </a:r>
          </a:p>
          <a:p>
            <a:pPr marL="447675" indent="-342900" eaLnBrk="1" hangingPunct="1">
              <a:buClr>
                <a:srgbClr val="000090"/>
              </a:buClr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Utanförskap – stor riskfaktor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Tourettes</a:t>
            </a:r>
            <a:r>
              <a:rPr lang="sv-SE"/>
              <a:t> syndrom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685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>Tourettes syndrom</a:t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3481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Motoriska och vokala ticks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Impulsivitet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Tvång 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Motorisk hyperaktivitet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Aggressionsutbrott 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Koncentrationssvårigheter 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Dyslexi </a:t>
            </a: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endParaRPr lang="sv-SE" dirty="0">
              <a:latin typeface="Century Gothic" charset="0"/>
              <a:ea typeface="MS PGothic" charset="0"/>
            </a:endParaRPr>
          </a:p>
          <a:p>
            <a:pPr eaLnBrk="1" hangingPunct="1">
              <a:buClr>
                <a:srgbClr val="000090"/>
              </a:buClr>
              <a:buSzPct val="120000"/>
              <a:buFont typeface="Wingdings" charset="2"/>
              <a:buChar char="§"/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TICKS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Olika typer av ticks måste har förekommit under längre tid men inte nödvändigtvis samtidigt</a:t>
            </a:r>
          </a:p>
          <a:p>
            <a:r>
              <a:rPr lang="sv-SE" dirty="0"/>
              <a:t>Dessa ticks kan förekomma flera gånger per dag, så gott som dagligen i över ett år. Symptomfria intervaller kan förekomma</a:t>
            </a:r>
          </a:p>
          <a:p>
            <a:r>
              <a:rPr lang="sv-SE" dirty="0"/>
              <a:t>Besvären orsakar stort lidande som påverkar personens liv</a:t>
            </a:r>
          </a:p>
          <a:p>
            <a:r>
              <a:rPr lang="sv-SE" dirty="0"/>
              <a:t>Besvären började före 18 års ålder.</a:t>
            </a:r>
          </a:p>
        </p:txBody>
      </p:sp>
    </p:spTree>
    <p:extLst>
      <p:ext uri="{BB962C8B-B14F-4D97-AF65-F5344CB8AC3E}">
        <p14:creationId xmlns:p14="http://schemas.microsoft.com/office/powerpoint/2010/main" val="233386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TICKS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Ofrivilliga, upprepade rörelse, ljud eller ord</a:t>
            </a:r>
          </a:p>
          <a:p>
            <a:r>
              <a:rPr lang="sv-SE" dirty="0"/>
              <a:t>Rekylfenomen</a:t>
            </a:r>
          </a:p>
          <a:p>
            <a:r>
              <a:rPr lang="sv-SE" dirty="0"/>
              <a:t>Varningssignaler- tilltagande obehag</a:t>
            </a:r>
          </a:p>
          <a:p>
            <a:r>
              <a:rPr lang="sv-SE" dirty="0"/>
              <a:t>Stress och ticks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734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TICKS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Enkla vokala</a:t>
            </a:r>
          </a:p>
          <a:p>
            <a:pPr marL="0" indent="0">
              <a:buNone/>
            </a:pPr>
            <a:r>
              <a:rPr lang="sv-SE" dirty="0"/>
              <a:t>    - grymtningar</a:t>
            </a:r>
          </a:p>
          <a:p>
            <a:pPr marL="0" indent="0">
              <a:buNone/>
            </a:pPr>
            <a:r>
              <a:rPr lang="sv-SE" dirty="0"/>
              <a:t>    - skratt</a:t>
            </a:r>
          </a:p>
          <a:p>
            <a:r>
              <a:rPr lang="sv-SE" dirty="0"/>
              <a:t>Komplexa vokala</a:t>
            </a:r>
          </a:p>
          <a:p>
            <a:pPr marL="0" indent="0">
              <a:buNone/>
            </a:pPr>
            <a:r>
              <a:rPr lang="sv-SE" dirty="0"/>
              <a:t>    - djurläten</a:t>
            </a:r>
          </a:p>
          <a:p>
            <a:pPr marL="0" indent="0">
              <a:buNone/>
            </a:pPr>
            <a:r>
              <a:rPr lang="sv-SE" dirty="0"/>
              <a:t>    - att uttala hela ord eller meningar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9904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TICKS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3200" dirty="0" err="1"/>
              <a:t>Koprolali</a:t>
            </a:r>
            <a:r>
              <a:rPr lang="sv-SE" sz="3200" dirty="0"/>
              <a:t> </a:t>
            </a:r>
          </a:p>
          <a:p>
            <a:pPr marL="0" indent="0">
              <a:buNone/>
            </a:pPr>
            <a:r>
              <a:rPr lang="sv-SE" dirty="0"/>
              <a:t>   - Könsord, hot, tillmälen eller andra okvädingsord</a:t>
            </a:r>
          </a:p>
          <a:p>
            <a:pPr marL="0" indent="0">
              <a:buNone/>
            </a:pPr>
            <a:r>
              <a:rPr lang="sv-SE" dirty="0"/>
              <a:t>   - Aggressionsutbrott och hög stressnivå</a:t>
            </a:r>
          </a:p>
        </p:txBody>
      </p:sp>
    </p:spTree>
    <p:extLst>
      <p:ext uri="{BB962C8B-B14F-4D97-AF65-F5344CB8AC3E}">
        <p14:creationId xmlns:p14="http://schemas.microsoft.com/office/powerpoint/2010/main" val="372885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TICKS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Enkla motoriska ticks</a:t>
            </a:r>
          </a:p>
          <a:p>
            <a:pPr marL="0" indent="0">
              <a:buNone/>
            </a:pPr>
            <a:r>
              <a:rPr lang="sv-SE" dirty="0"/>
              <a:t>    - ögonblinkningar</a:t>
            </a:r>
          </a:p>
          <a:p>
            <a:pPr marL="0" indent="0">
              <a:buNone/>
            </a:pPr>
            <a:r>
              <a:rPr lang="sv-SE" dirty="0"/>
              <a:t>    - axelryckningar</a:t>
            </a:r>
          </a:p>
          <a:p>
            <a:endParaRPr lang="sv-SE" dirty="0"/>
          </a:p>
          <a:p>
            <a:r>
              <a:rPr lang="sv-SE" dirty="0"/>
              <a:t>Komplexa motoriska ticks</a:t>
            </a:r>
          </a:p>
          <a:p>
            <a:pPr marL="0" indent="0">
              <a:buNone/>
            </a:pPr>
            <a:r>
              <a:rPr lang="sv-SE"/>
              <a:t>   - sammansatta </a:t>
            </a:r>
            <a:r>
              <a:rPr lang="sv-SE" dirty="0"/>
              <a:t>rörelse</a:t>
            </a:r>
          </a:p>
        </p:txBody>
      </p:sp>
    </p:spTree>
    <p:extLst>
      <p:ext uri="{BB962C8B-B14F-4D97-AF65-F5344CB8AC3E}">
        <p14:creationId xmlns:p14="http://schemas.microsoft.com/office/powerpoint/2010/main" val="247386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935038" y="2316163"/>
            <a:ext cx="159067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Energi 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Intresse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3586163" y="2093913"/>
            <a:ext cx="1465262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Oro/ångest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Irritabilitet 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6237288" y="2455863"/>
            <a:ext cx="16478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Impulsivitet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5372100" y="3321050"/>
            <a:ext cx="12001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Sex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Aptit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Aggression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3711575" y="4508500"/>
            <a:ext cx="2260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	     Drive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1981200" y="3614738"/>
            <a:ext cx="14938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Motivation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3600450" y="2952750"/>
            <a:ext cx="1674813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sz="14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Stämningsläge, känslor, kognitiv funktion 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306388" y="404813"/>
            <a:ext cx="20240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Noradrenalin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7200900" y="404813"/>
            <a:ext cx="16605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        Serotonin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3810000" y="6253163"/>
            <a:ext cx="121443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v-SE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Dopamin </a:t>
            </a:r>
          </a:p>
        </p:txBody>
      </p:sp>
    </p:spTree>
    <p:extLst>
      <p:ext uri="{BB962C8B-B14F-4D97-AF65-F5344CB8AC3E}">
        <p14:creationId xmlns:p14="http://schemas.microsoft.com/office/powerpoint/2010/main" val="358337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ubrik 1"/>
          <p:cNvSpPr>
            <a:spLocks noGrp="1"/>
          </p:cNvSpPr>
          <p:nvPr>
            <p:ph type="title"/>
          </p:nvPr>
        </p:nvSpPr>
        <p:spPr>
          <a:xfrm>
            <a:off x="611560" y="0"/>
            <a:ext cx="8042275" cy="1336675"/>
          </a:xfrm>
        </p:spPr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>TOURETTES SYNDROM</a:t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9275" y="1196752"/>
            <a:ext cx="8042275" cy="4746848"/>
          </a:xfrm>
        </p:spPr>
        <p:txBody>
          <a:bodyPr>
            <a:normAutofit fontScale="85000" lnSpcReduction="20000"/>
          </a:bodyPr>
          <a:lstStyle/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BEHANDLING</a:t>
            </a: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sz="1700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- Medicin</a:t>
            </a: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Kombination av neuroleptika och centralstimulerande</a:t>
            </a: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- KBT</a:t>
            </a: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- Stödinsatser</a:t>
            </a:r>
          </a:p>
          <a:p>
            <a:pPr marL="412750" indent="-342900" eaLnBrk="1" hangingPunct="1">
              <a:lnSpc>
                <a:spcPct val="60000"/>
              </a:lnSpc>
              <a:buFontTx/>
              <a:buChar char="-"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None/>
            </a:pPr>
            <a:r>
              <a:rPr lang="sv-SE" i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PANDAS</a:t>
            </a: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sz="400" dirty="0"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sz="400" dirty="0"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endParaRPr lang="sv-SE" sz="400" dirty="0">
              <a:latin typeface="Century Gothic" charset="0"/>
              <a:ea typeface="MS PGothic" charset="0"/>
            </a:endParaRPr>
          </a:p>
          <a:p>
            <a:pPr marL="69850" indent="0" eaLnBrk="1" hangingPunct="1">
              <a:lnSpc>
                <a:spcPct val="60000"/>
              </a:lnSpc>
              <a:buFont typeface="Wingdings 2" charset="0"/>
              <a:buNone/>
            </a:pPr>
            <a:r>
              <a:rPr lang="sv-SE" sz="400" dirty="0">
                <a:latin typeface="Century Gothic" charset="0"/>
                <a:ea typeface="MS PGothic" charset="0"/>
              </a:rPr>
              <a:t>  </a:t>
            </a:r>
          </a:p>
          <a:p>
            <a:pPr marL="69850" indent="0" eaLnBrk="1" hangingPunct="1">
              <a:lnSpc>
                <a:spcPct val="60000"/>
              </a:lnSpc>
            </a:pPr>
            <a:endParaRPr lang="sv-SE" sz="400" b="1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>
                <a:latin typeface="Century Gothic" charset="0"/>
                <a:ea typeface="MS PGothic" charset="0"/>
              </a:rPr>
              <a:t>Tourettes syndrom</a:t>
            </a:r>
            <a:br>
              <a:rPr lang="sv-SE" dirty="0">
                <a:latin typeface="Century Gothic" charset="0"/>
                <a:ea typeface="MS PGothic" charset="0"/>
              </a:rPr>
            </a:br>
            <a:endParaRPr lang="sv-SE" dirty="0">
              <a:latin typeface="Century Gothic" charset="0"/>
              <a:ea typeface="MS PGothic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9850" indent="0"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BEMÖTANDE</a:t>
            </a:r>
          </a:p>
          <a:p>
            <a:pPr marL="69850" indent="0" eaLnBrk="1" hangingPunct="1">
              <a:lnSpc>
                <a:spcPct val="80000"/>
              </a:lnSpc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12750" indent="-342900"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Normalbegåvade personer</a:t>
            </a:r>
          </a:p>
          <a:p>
            <a:pPr marL="412750" indent="-342900"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Symptom som liknar ADHD eller Aspergers syndrom   </a:t>
            </a:r>
          </a:p>
          <a:p>
            <a:pPr marL="69850" indent="0"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-  bemöts på liknande sätt</a:t>
            </a:r>
          </a:p>
          <a:p>
            <a:pPr marL="69850" indent="0" eaLnBrk="1" hangingPunct="1">
              <a:lnSpc>
                <a:spcPct val="80000"/>
              </a:lnSpc>
              <a:buFont typeface="Wingdings 2" charset="0"/>
              <a:buNone/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12750" indent="-342900" eaLnBrk="1" hangingPunct="1">
              <a:lnSpc>
                <a:spcPct val="80000"/>
              </a:lnSpc>
              <a:buClrTx/>
              <a:buSzPct val="120000"/>
              <a:buFont typeface="Wingdings" charset="2"/>
              <a:buChar char="§"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Information till omgivningen</a:t>
            </a:r>
          </a:p>
          <a:p>
            <a:pPr marL="69850" indent="0" eaLnBrk="1" hangingPunct="1">
              <a:lnSpc>
                <a:spcPct val="80000"/>
              </a:lnSpc>
              <a:buFont typeface="Wingdings 2" charset="0"/>
              <a:buNone/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- förståelse och acceptans för ticks</a:t>
            </a:r>
          </a:p>
          <a:p>
            <a:pPr marL="69850" indent="0" eaLnBrk="1" hangingPunct="1">
              <a:lnSpc>
                <a:spcPct val="80000"/>
              </a:lnSpc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Bemötande- TS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Symptomen ökar vid stress och minskar vid mentalt engagemang</a:t>
            </a:r>
          </a:p>
          <a:p>
            <a:r>
              <a:rPr lang="sv-SE" dirty="0"/>
              <a:t>Planering av vardagen och raster ger en viss balans i vardagen</a:t>
            </a:r>
          </a:p>
          <a:p>
            <a:r>
              <a:rPr lang="sv-SE" dirty="0"/>
              <a:t>Avleda tankarna</a:t>
            </a:r>
          </a:p>
          <a:p>
            <a:r>
              <a:rPr lang="sv-SE" dirty="0"/>
              <a:t>Fysisk aktivitet minskar rörelseticks</a:t>
            </a:r>
          </a:p>
        </p:txBody>
      </p:sp>
    </p:spTree>
    <p:extLst>
      <p:ext uri="{BB962C8B-B14F-4D97-AF65-F5344CB8AC3E}">
        <p14:creationId xmlns:p14="http://schemas.microsoft.com/office/powerpoint/2010/main" val="203319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Bemötande-TS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söka stöd hos andra:</a:t>
            </a:r>
          </a:p>
          <a:p>
            <a:pPr marL="0" indent="0">
              <a:buNone/>
            </a:pPr>
            <a:r>
              <a:rPr lang="sv-SE" dirty="0"/>
              <a:t>   - utbyte av erfarenhet och strategier</a:t>
            </a:r>
          </a:p>
          <a:p>
            <a:pPr marL="0" indent="0">
              <a:buNone/>
            </a:pPr>
            <a:r>
              <a:rPr lang="sv-SE" dirty="0"/>
              <a:t>   - möjlighet att upptäcka sådant som man tidigare uppfattat som ett personlighetsdrag	     </a:t>
            </a:r>
          </a:p>
        </p:txBody>
      </p:sp>
    </p:spTree>
    <p:extLst>
      <p:ext uri="{BB962C8B-B14F-4D97-AF65-F5344CB8AC3E}">
        <p14:creationId xmlns:p14="http://schemas.microsoft.com/office/powerpoint/2010/main" val="107611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Samsjuklighet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Tvång </a:t>
            </a:r>
          </a:p>
          <a:p>
            <a:r>
              <a:rPr lang="sv-SE" dirty="0"/>
              <a:t>Depression</a:t>
            </a:r>
          </a:p>
          <a:p>
            <a:r>
              <a:rPr lang="sv-SE" dirty="0"/>
              <a:t>Ångest</a:t>
            </a:r>
          </a:p>
          <a:p>
            <a:r>
              <a:rPr lang="sv-SE" dirty="0"/>
              <a:t>Självdestruktivt beteende</a:t>
            </a:r>
          </a:p>
        </p:txBody>
      </p:sp>
    </p:spTree>
    <p:extLst>
      <p:ext uri="{BB962C8B-B14F-4D97-AF65-F5344CB8AC3E}">
        <p14:creationId xmlns:p14="http://schemas.microsoft.com/office/powerpoint/2010/main" val="229228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Orsaker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6472238"/>
          </a:xfrm>
        </p:spPr>
        <p:txBody>
          <a:bodyPr lIns="90000" tIns="46800" rIns="90000" bIns="46800"/>
          <a:lstStyle/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Graviditet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Alkohol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Tobak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Förlossning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255588"/>
            <a:ext cx="7808912" cy="1144587"/>
          </a:xfrm>
        </p:spPr>
        <p:txBody>
          <a:bodyPr tIns="27360"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v-SE" altLang="sv-SE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ORSAKER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671513" y="1781175"/>
            <a:ext cx="7958137" cy="4478338"/>
          </a:xfrm>
        </p:spPr>
        <p:txBody>
          <a:bodyPr/>
          <a:lstStyle/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Dysfunktionell uppväxtmiljö </a:t>
            </a:r>
          </a:p>
          <a:p>
            <a:pPr marL="427038" indent="-322263" eaLnBrk="1" hangingPunct="1">
              <a:buClr>
                <a:srgbClr val="E6E6E6"/>
              </a:buClr>
              <a:buSzPct val="45000"/>
              <a:buFont typeface="Wingdings" charset="0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b="1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47675" indent="-342900" eaLnBrk="1" hangingPunct="1">
              <a:buClrTx/>
              <a:buSzPct val="120000"/>
              <a:buFont typeface="Wingdings" charset="2"/>
              <a:buChar char="§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b="1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Komplex PTSD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- antisocial personlighetssyndrom</a:t>
            </a: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</a:t>
            </a:r>
            <a:r>
              <a:rPr lang="sv-SE">
                <a:solidFill>
                  <a:srgbClr val="000090"/>
                </a:solidFill>
                <a:latin typeface="Century Gothic" charset="0"/>
                <a:ea typeface="MS PGothic" charset="0"/>
              </a:rPr>
              <a:t>- emotionell instabilpersonlighetssyndrom</a:t>
            </a: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  <a:p>
            <a:pPr marL="427038" indent="-322263" eaLnBrk="1" hangingPunct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sv-SE" dirty="0">
              <a:latin typeface="Century Gothic" charset="0"/>
              <a:ea typeface="MS PGothic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F61156-3754-B6C2-C58E-5CEDFC45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Trauma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FF724-9614-282B-5AA5-5C221BBFC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Koncentrationssvårigheter och minnessvårigheter kan vara orsakade av ett bakomliggande trauma</a:t>
            </a:r>
          </a:p>
          <a:p>
            <a:r>
              <a:rPr lang="sv-SE" dirty="0" smtClean="0"/>
              <a:t>Som en överlevnadsreaktion kopplar hjärnan bort traumarelaterade upplevelsen ( händelser, tankar, känslor och förnimmelser)</a:t>
            </a:r>
          </a:p>
          <a:p>
            <a:r>
              <a:rPr lang="sv-SE" dirty="0" smtClean="0"/>
              <a:t>Att koppla ifrån hjälper det när det händer det smärtsamma , det leder däremot till svårigheter senare i livet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488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v-SE" sz="4100" dirty="0">
                <a:solidFill>
                  <a:srgbClr val="0B5395"/>
                </a:solidFill>
                <a:latin typeface="Century Gothic" charset="0"/>
                <a:ea typeface="MS PGothic" charset="0"/>
              </a:rPr>
              <a:t>Förekomst</a:t>
            </a:r>
            <a:br>
              <a:rPr lang="sv-SE" sz="4100" dirty="0">
                <a:solidFill>
                  <a:srgbClr val="0B5395"/>
                </a:solidFill>
                <a:latin typeface="Century Gothic" charset="0"/>
                <a:ea typeface="MS PGothic" charset="0"/>
              </a:rPr>
            </a:br>
            <a:endParaRPr lang="sv-SE" sz="4100" dirty="0">
              <a:solidFill>
                <a:srgbClr val="0B5395"/>
              </a:solidFill>
              <a:latin typeface="Century Gothic" charset="0"/>
              <a:ea typeface="MS PGothic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79963"/>
          </a:xfrm>
        </p:spPr>
        <p:txBody>
          <a:bodyPr lIns="90000" tIns="46800" rIns="90000" bIns="46800"/>
          <a:lstStyle/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ADHD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5-7% barn/unga och 3% vuxna</a:t>
            </a: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Autism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2/%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 err="1">
                <a:solidFill>
                  <a:srgbClr val="000090"/>
                </a:solidFill>
                <a:latin typeface="Century Gothic" charset="0"/>
                <a:ea typeface="MS PGothic" charset="0"/>
              </a:rPr>
              <a:t>Tourettes</a:t>
            </a: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syndrom</a:t>
            </a:r>
          </a:p>
          <a:p>
            <a:pPr marL="0" indent="0" eaLnBrk="1" hangingPunct="1">
              <a:spcBef>
                <a:spcPts val="800"/>
              </a:spcBef>
              <a:buClrTx/>
              <a:buSzPct val="120000"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    1% barn och 0,5% vuxna</a:t>
            </a:r>
          </a:p>
          <a:p>
            <a:pPr marL="331788" indent="-331788" eaLnBrk="1" hangingPunct="1">
              <a:spcBef>
                <a:spcPts val="800"/>
              </a:spcBef>
              <a:buClrTx/>
              <a:buSzPct val="120000"/>
              <a:buFontTx/>
              <a:buNone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endParaRPr lang="sv-SE" dirty="0">
              <a:solidFill>
                <a:srgbClr val="000090"/>
              </a:solidFill>
              <a:latin typeface="Century Gothic" charset="0"/>
              <a:ea typeface="MS PGothic" charset="0"/>
            </a:endParaRP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Förekomst mellan könen utjämnas</a:t>
            </a:r>
          </a:p>
          <a:p>
            <a:pPr eaLnBrk="1" hangingPunct="1">
              <a:spcBef>
                <a:spcPts val="800"/>
              </a:spcBef>
              <a:buClrTx/>
              <a:buSzPct val="120000"/>
              <a:buFont typeface="Wingdings" charset="2"/>
              <a:buChar char="§"/>
              <a:tabLst>
                <a:tab pos="331788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</a:tabLst>
            </a:pPr>
            <a:r>
              <a:rPr lang="sv-SE" dirty="0">
                <a:solidFill>
                  <a:srgbClr val="000090"/>
                </a:solidFill>
                <a:latin typeface="Century Gothic" charset="0"/>
                <a:ea typeface="MS PGothic" charset="0"/>
              </a:rPr>
              <a:t>Ca 70 % har både ADHD och Autism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53DBAB-7E70-DE99-6C3E-CF90F28AD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ADHD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CC41B2-50A9-370B-7DE5-BBE7D9DA4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Kombinerad form</a:t>
            </a:r>
          </a:p>
          <a:p>
            <a:r>
              <a:rPr lang="sv-SE" dirty="0"/>
              <a:t>Huvudsakligen ouppmärksam form (ADD)</a:t>
            </a:r>
          </a:p>
          <a:p>
            <a:r>
              <a:rPr lang="sv-SE" dirty="0"/>
              <a:t>Huvudsakligen hyperaktiv-impulsiv form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3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Tahoma"/>
        <a:ea typeface="Microsoft YaHei"/>
        <a:cs typeface=""/>
      </a:majorFont>
      <a:minorFont>
        <a:latin typeface="Tahom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ris">
  <a:themeElements>
    <a:clrScheme name="Bris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992</Words>
  <Application>Microsoft Office PowerPoint</Application>
  <PresentationFormat>Bildspel på skärmen (4:3)</PresentationFormat>
  <Paragraphs>327</Paragraphs>
  <Slides>44</Slides>
  <Notes>18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10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44</vt:i4>
      </vt:variant>
    </vt:vector>
  </HeadingPairs>
  <TitlesOfParts>
    <vt:vector size="56" baseType="lpstr">
      <vt:lpstr>Microsoft YaHei</vt:lpstr>
      <vt:lpstr>MS PGothic</vt:lpstr>
      <vt:lpstr>Arial</vt:lpstr>
      <vt:lpstr>Calibri</vt:lpstr>
      <vt:lpstr>Century Gothic</vt:lpstr>
      <vt:lpstr>News Gothic MT</vt:lpstr>
      <vt:lpstr>Tahoma</vt:lpstr>
      <vt:lpstr>Times New Roman</vt:lpstr>
      <vt:lpstr>Wingdings</vt:lpstr>
      <vt:lpstr>Wingdings 2</vt:lpstr>
      <vt:lpstr>1_Office-tema</vt:lpstr>
      <vt:lpstr>Bris</vt:lpstr>
      <vt:lpstr>Neuropsykiatri</vt:lpstr>
      <vt:lpstr>Diagnoser</vt:lpstr>
      <vt:lpstr>Orsaker</vt:lpstr>
      <vt:lpstr>PowerPoint-presentation</vt:lpstr>
      <vt:lpstr>Orsaker</vt:lpstr>
      <vt:lpstr>ORSAKER</vt:lpstr>
      <vt:lpstr>Trauma</vt:lpstr>
      <vt:lpstr>Förekomst </vt:lpstr>
      <vt:lpstr>ADHD</vt:lpstr>
      <vt:lpstr>ADHD </vt:lpstr>
      <vt:lpstr>ADHD </vt:lpstr>
      <vt:lpstr>ADHD </vt:lpstr>
      <vt:lpstr>ADHD </vt:lpstr>
      <vt:lpstr>ADHD</vt:lpstr>
      <vt:lpstr>BEHANDLING </vt:lpstr>
      <vt:lpstr>Behandling </vt:lpstr>
      <vt:lpstr>Behandling</vt:lpstr>
      <vt:lpstr>Bemötande </vt:lpstr>
      <vt:lpstr>Bemötande </vt:lpstr>
      <vt:lpstr>Bemötande </vt:lpstr>
      <vt:lpstr>AUTISM </vt:lpstr>
      <vt:lpstr>AUTISMSPEKTRUMTILLSTÅND</vt:lpstr>
      <vt:lpstr>AUTISMSPEKTRUMTILLSTÅND</vt:lpstr>
      <vt:lpstr>AUTISMSPEKTRUMTILLSTÅND </vt:lpstr>
      <vt:lpstr> </vt:lpstr>
      <vt:lpstr>AUTISMSPEKTRUMTILLSTÅND </vt:lpstr>
      <vt:lpstr>SAMSJUKLIGHET</vt:lpstr>
      <vt:lpstr>Bemötande</vt:lpstr>
      <vt:lpstr>Bemötande</vt:lpstr>
      <vt:lpstr>Bemötande</vt:lpstr>
      <vt:lpstr>Bemötande</vt:lpstr>
      <vt:lpstr>Bemötande</vt:lpstr>
      <vt:lpstr>Tourettes syndrom</vt:lpstr>
      <vt:lpstr>Tourettes syndrom </vt:lpstr>
      <vt:lpstr>TICKS</vt:lpstr>
      <vt:lpstr>TICKS </vt:lpstr>
      <vt:lpstr>TICKS</vt:lpstr>
      <vt:lpstr>TICKS</vt:lpstr>
      <vt:lpstr>TICKS</vt:lpstr>
      <vt:lpstr>TOURETTES SYNDROM </vt:lpstr>
      <vt:lpstr>Tourettes syndrom </vt:lpstr>
      <vt:lpstr>Bemötande- TS</vt:lpstr>
      <vt:lpstr>Bemötande-TS</vt:lpstr>
      <vt:lpstr>Samsjuklighet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Neuropsykiatri</dc:title>
  <dc:creator>mulsa</dc:creator>
  <cp:lastModifiedBy>Jazic Tina</cp:lastModifiedBy>
  <cp:revision>85</cp:revision>
  <cp:lastPrinted>1601-01-01T00:00:00Z</cp:lastPrinted>
  <dcterms:created xsi:type="dcterms:W3CDTF">2013-01-29T14:32:12Z</dcterms:created>
  <dcterms:modified xsi:type="dcterms:W3CDTF">2025-11-10T11:55:10Z</dcterms:modified>
</cp:coreProperties>
</file>